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Arimo" panose="020B0604020202020204" charset="0"/>
      <p:regular r:id="rId16"/>
    </p:embeddedFont>
    <p:embeddedFont>
      <p:font typeface="Outfit Extra Bold" panose="020B0604020202020204" charset="0"/>
      <p:regular r:id="rId17"/>
    </p:embeddedFont>
  </p:embeddedFontLst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87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1638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33951" y="2401372"/>
            <a:ext cx="64374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OUR TEAM  &amp; Supervisor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61210"/>
            <a:ext cx="30480" cy="1389102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3705463"/>
            <a:ext cx="3664863" cy="1412796"/>
          </a:xfrm>
          <a:prstGeom prst="roundRect">
            <a:avLst>
              <a:gd name="adj" fmla="val 674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28224" y="3939897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ABDUL QUDDOUS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4438888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ABDULLAH BIN ATA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705463"/>
            <a:ext cx="3664863" cy="1412796"/>
          </a:xfrm>
          <a:prstGeom prst="roundRect">
            <a:avLst>
              <a:gd name="adj" fmla="val 674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19901" y="3939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36154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9901" y="4430316"/>
            <a:ext cx="319599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38602</a:t>
            </a:r>
            <a:endParaRPr lang="en-US" sz="2200" dirty="0"/>
          </a:p>
        </p:txBody>
      </p:sp>
      <p:sp>
        <p:nvSpPr>
          <p:cNvPr id="11" name="Shape 8"/>
          <p:cNvSpPr/>
          <p:nvPr/>
        </p:nvSpPr>
        <p:spPr>
          <a:xfrm>
            <a:off x="793790" y="5345073"/>
            <a:ext cx="3664863" cy="823198"/>
          </a:xfrm>
          <a:prstGeom prst="roundRect">
            <a:avLst>
              <a:gd name="adj" fmla="val 1157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28224" y="55795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Supervisor Name</a:t>
            </a:r>
            <a:endParaRPr lang="en-US" sz="2200" dirty="0"/>
          </a:p>
        </p:txBody>
      </p:sp>
      <p:sp>
        <p:nvSpPr>
          <p:cNvPr id="13" name="Shape 10"/>
          <p:cNvSpPr/>
          <p:nvPr/>
        </p:nvSpPr>
        <p:spPr>
          <a:xfrm>
            <a:off x="4685467" y="5345073"/>
            <a:ext cx="3664863" cy="823198"/>
          </a:xfrm>
          <a:prstGeom prst="roundRect">
            <a:avLst>
              <a:gd name="adj" fmla="val 1157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19901" y="55795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NAEEM ABBAS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6142" y="444818"/>
            <a:ext cx="5251966" cy="505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System Architectural Design</a:t>
            </a:r>
            <a:endParaRPr lang="en-US" sz="3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650" y="950358"/>
            <a:ext cx="9410700" cy="68344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6142" y="7525941"/>
            <a:ext cx="13498116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00"/>
              </a:lnSpc>
              <a:buNone/>
            </a:pPr>
            <a:endParaRPr lang="en-US" sz="12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7405"/>
            <a:ext cx="97264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Implementation Tools and Techniques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09813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40047"/>
            <a:ext cx="31143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Development Platforms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630466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Google Colab, Visual Studio Code, and Jupyter Notebook are used for collaborative coding and analysis.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309813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140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Core Technologies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630585"/>
            <a:ext cx="41208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Python, with libraries like Keras, TensorFlow, NumPy, and Pandas, are used for robust data processing and modeling.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309813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140047"/>
            <a:ext cx="30919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Frontend &amp; Deployment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630466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React and JavaScript are used for the UI, with AWS cloud services for scalable deployment.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079" y="496610"/>
            <a:ext cx="7883842" cy="1125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Plan – Work Breakdown Structure (WBS)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888683" y="1891784"/>
            <a:ext cx="22860" cy="5841206"/>
          </a:xfrm>
          <a:prstGeom prst="roundRect">
            <a:avLst>
              <a:gd name="adj" fmla="val 330756"/>
            </a:avLst>
          </a:prstGeom>
          <a:solidFill>
            <a:srgbClr val="BDB8DF"/>
          </a:solidFill>
          <a:ln/>
        </p:spPr>
      </p:sp>
      <p:sp>
        <p:nvSpPr>
          <p:cNvPr id="5" name="Shape 2"/>
          <p:cNvSpPr/>
          <p:nvPr/>
        </p:nvSpPr>
        <p:spPr>
          <a:xfrm>
            <a:off x="1079778" y="2285405"/>
            <a:ext cx="630079" cy="22860"/>
          </a:xfrm>
          <a:prstGeom prst="roundRect">
            <a:avLst>
              <a:gd name="adj" fmla="val 330756"/>
            </a:avLst>
          </a:prstGeom>
          <a:solidFill>
            <a:srgbClr val="BDB8DF"/>
          </a:solidFill>
          <a:ln/>
        </p:spPr>
      </p:sp>
      <p:sp>
        <p:nvSpPr>
          <p:cNvPr id="6" name="Shape 3"/>
          <p:cNvSpPr/>
          <p:nvPr/>
        </p:nvSpPr>
        <p:spPr>
          <a:xfrm>
            <a:off x="697587" y="2094309"/>
            <a:ext cx="405051" cy="405051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47368" y="2161818"/>
            <a:ext cx="105370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890236" y="2071807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Management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890236" y="2461022"/>
            <a:ext cx="6623685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Oversee timelines, resource allocation, and milestone tracking throughout the project lifecycle.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1079778" y="3790712"/>
            <a:ext cx="630079" cy="22860"/>
          </a:xfrm>
          <a:prstGeom prst="roundRect">
            <a:avLst>
              <a:gd name="adj" fmla="val 330756"/>
            </a:avLst>
          </a:prstGeom>
          <a:solidFill>
            <a:srgbClr val="BDB8DF"/>
          </a:solidFill>
          <a:ln/>
        </p:spPr>
      </p:sp>
      <p:sp>
        <p:nvSpPr>
          <p:cNvPr id="11" name="Shape 8"/>
          <p:cNvSpPr/>
          <p:nvPr/>
        </p:nvSpPr>
        <p:spPr>
          <a:xfrm>
            <a:off x="697587" y="3599617"/>
            <a:ext cx="405051" cy="405051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22365" y="3667125"/>
            <a:ext cx="155496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1890236" y="3577114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System Development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890236" y="3966329"/>
            <a:ext cx="6623685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 data collection, model development, and user interface components.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1079778" y="5296019"/>
            <a:ext cx="630079" cy="22860"/>
          </a:xfrm>
          <a:prstGeom prst="roundRect">
            <a:avLst>
              <a:gd name="adj" fmla="val 330756"/>
            </a:avLst>
          </a:prstGeom>
          <a:solidFill>
            <a:srgbClr val="BDB8DF"/>
          </a:solidFill>
          <a:ln/>
        </p:spPr>
      </p:sp>
      <p:sp>
        <p:nvSpPr>
          <p:cNvPr id="16" name="Shape 13"/>
          <p:cNvSpPr/>
          <p:nvPr/>
        </p:nvSpPr>
        <p:spPr>
          <a:xfrm>
            <a:off x="697587" y="5104924"/>
            <a:ext cx="405051" cy="405051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23317" y="5172432"/>
            <a:ext cx="153591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1890236" y="5082421"/>
            <a:ext cx="2250758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Testing &amp; Deployment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890236" y="5471636"/>
            <a:ext cx="6623685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Conduct rigorous testing and deploy the system on AWS cloud infrastructure.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1079778" y="6801326"/>
            <a:ext cx="630079" cy="22860"/>
          </a:xfrm>
          <a:prstGeom prst="roundRect">
            <a:avLst>
              <a:gd name="adj" fmla="val 330756"/>
            </a:avLst>
          </a:prstGeom>
          <a:solidFill>
            <a:srgbClr val="BDB8DF"/>
          </a:solidFill>
          <a:ln/>
        </p:spPr>
      </p:sp>
      <p:sp>
        <p:nvSpPr>
          <p:cNvPr id="21" name="Shape 18"/>
          <p:cNvSpPr/>
          <p:nvPr/>
        </p:nvSpPr>
        <p:spPr>
          <a:xfrm>
            <a:off x="697587" y="6610231"/>
            <a:ext cx="405051" cy="405051"/>
          </a:xfrm>
          <a:prstGeom prst="roundRect">
            <a:avLst>
              <a:gd name="adj" fmla="val 1866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17364" y="6677739"/>
            <a:ext cx="165497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100" dirty="0"/>
          </a:p>
        </p:txBody>
      </p:sp>
      <p:sp>
        <p:nvSpPr>
          <p:cNvPr id="23" name="Text 20"/>
          <p:cNvSpPr/>
          <p:nvPr/>
        </p:nvSpPr>
        <p:spPr>
          <a:xfrm>
            <a:off x="1890236" y="6587728"/>
            <a:ext cx="2250281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Final Review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1890236" y="6976943"/>
            <a:ext cx="6623685" cy="576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Perform comprehensive review, documentation, and prepare for final submission.</a:t>
            </a:r>
            <a:endParaRPr lang="en-US" sz="1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2099" y="473154"/>
            <a:ext cx="4301371" cy="537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200"/>
              </a:lnSpc>
            </a:pPr>
            <a:r>
              <a:rPr lang="en-US" sz="3600" b="1" dirty="0">
                <a:solidFill>
                  <a:srgbClr val="5E4CE6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Gantt Chart:</a:t>
            </a:r>
            <a:endParaRPr lang="en-US" sz="3600" dirty="0"/>
          </a:p>
          <a:p>
            <a:pPr marL="0" indent="0">
              <a:lnSpc>
                <a:spcPts val="4200"/>
              </a:lnSpc>
              <a:buNone/>
            </a:pP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602099" y="1354931"/>
            <a:ext cx="13426202" cy="5471636"/>
          </a:xfrm>
          <a:prstGeom prst="roundRect">
            <a:avLst>
              <a:gd name="adj" fmla="val 132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-1047631" y="1403033"/>
            <a:ext cx="13410962" cy="10302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781764" y="1473398"/>
            <a:ext cx="3441144" cy="430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endParaRPr lang="en-US" sz="2700" dirty="0"/>
          </a:p>
        </p:txBody>
      </p:sp>
      <p:sp>
        <p:nvSpPr>
          <p:cNvPr id="6" name="Text 4"/>
          <p:cNvSpPr/>
          <p:nvPr/>
        </p:nvSpPr>
        <p:spPr>
          <a:xfrm>
            <a:off x="781764" y="2006679"/>
            <a:ext cx="13066871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endParaRPr lang="en-US" sz="13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578" y="1354931"/>
            <a:ext cx="11339572" cy="640667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81764" y="6432828"/>
            <a:ext cx="13066871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02099" y="7020044"/>
            <a:ext cx="13426202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602099" y="7488793"/>
            <a:ext cx="13426202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31670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StockVision AI Stock Prediction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228267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Welcome to StockVision AI  , an innovative AI-driven stock prediction project. Our team is revolutionizing financial forecasting by integrating sentiment analysis with deep learning algorithms. We're excited to present our vision for the future of trading.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9350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8148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Table of Contents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30423"/>
            <a:ext cx="7556421" cy="4417576"/>
          </a:xfrm>
          <a:prstGeom prst="roundRect">
            <a:avLst>
              <a:gd name="adj" fmla="val 215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664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15527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Introduction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35974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Existing System / Competitive Analysis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403967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Problem Statement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8224" y="448187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Proposed Solution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224" y="492406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Project Scope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8224" y="536626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System Architectural Design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28224" y="5808464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Implementation Tools and Techniques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224" y="625066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Project Plan – WBS &amp; Gantt Chart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74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Introduction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09813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40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Overview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630466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StockVision AI uses sentiment analysis and deep learning to predict stock prices. Our goal is to make trading easier and more profitable.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309813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140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630585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want to make stock predictions more accurate by combining financial data with real-time sentiment analysis.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309813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140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Target Audience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630466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are helping traders, financial analysts, and investors make better decisions by providing them with insights and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88081"/>
            <a:ext cx="100133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Existing System / Competitive Analysis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50488"/>
            <a:ext cx="4196358" cy="3491032"/>
          </a:xfrm>
          <a:prstGeom prst="roundRect">
            <a:avLst>
              <a:gd name="adj" fmla="val 272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184922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Traditional Stock Forecasting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4029670"/>
            <a:ext cx="372749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Traditional methods rely on fundamental analysis, technical indicators, and expert opinions. However, these methods can be subjective, time-consuming, and prone to errors.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2950488"/>
            <a:ext cx="4196358" cy="3491032"/>
          </a:xfrm>
          <a:prstGeom prst="roundRect">
            <a:avLst>
              <a:gd name="adj" fmla="val 272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51396" y="3184922"/>
            <a:ext cx="32525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AI-Powered Competitors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51396" y="3675340"/>
            <a:ext cx="372749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Several AI-driven stock prediction platforms exist, offering varying levels of accuracy and features. We analyzed their strengths and weaknesses to inform our approach.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950488"/>
            <a:ext cx="4196358" cy="3491032"/>
          </a:xfrm>
          <a:prstGeom prst="roundRect">
            <a:avLst>
              <a:gd name="adj" fmla="val 272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74568" y="31849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Sentiment Analysis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4568" y="3675340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identified a gap in the market for platforms leveraging sentiment analysis to understand market trends and investor sentiment.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832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Existing System / Competitive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40988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3148608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329231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Current Systems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329231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Competitors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329231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Limitations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798927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394263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ARIMA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394263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Alpaca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394263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Limited real-time integration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7810" y="481214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515457" y="495585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LSTM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032438" y="495585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Kavout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45610" y="4955858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Less accurate in volatile markets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825371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515457" y="596907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Historical data models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9032438" y="5969079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Trefis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11545610" y="596907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Ignores sentiment factors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88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Problem Statement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91264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321498"/>
            <a:ext cx="29235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Stock Prices Fluctuate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811917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Stock prices change quickly, often due to sentiment and things happening outside of the market.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491264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321617"/>
            <a:ext cx="35929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Current Models are Limited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812036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Current models don't always consider real-time sentiment and global events, making their predictions less accurate.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491264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321498"/>
            <a:ext cx="34475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We Need a Better Solution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811917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need a model that combines sentiment analysis to improve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8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Proposed Solution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Fusion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20266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We'll combine sentiment data from news and social media with historical price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Advanced Models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Utilizing deep learning models like LSTM and GRU for enhanced prediction accuracy.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Automated Trading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Seamless integration with Alpaca API enables automated trading based on our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651867"/>
            <a:ext cx="5112663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Scope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497360" y="1597581"/>
            <a:ext cx="22860" cy="5980152"/>
          </a:xfrm>
          <a:prstGeom prst="roundRect">
            <a:avLst>
              <a:gd name="adj" fmla="val 375739"/>
            </a:avLst>
          </a:prstGeom>
          <a:solidFill>
            <a:srgbClr val="BDB8DF"/>
          </a:solidFill>
          <a:ln/>
        </p:spPr>
      </p:sp>
      <p:sp>
        <p:nvSpPr>
          <p:cNvPr id="5" name="Shape 2"/>
          <p:cNvSpPr/>
          <p:nvPr/>
        </p:nvSpPr>
        <p:spPr>
          <a:xfrm>
            <a:off x="6715958" y="2046208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BDB8DF"/>
          </a:solidFill>
          <a:ln/>
        </p:spPr>
      </p:sp>
      <p:sp>
        <p:nvSpPr>
          <p:cNvPr id="6" name="Shape 3"/>
          <p:cNvSpPr/>
          <p:nvPr/>
        </p:nvSpPr>
        <p:spPr>
          <a:xfrm>
            <a:off x="6278761" y="1827609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48901" y="1904286"/>
            <a:ext cx="11965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33573" y="1802011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 Collection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33573" y="2244090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Gather historical stock prices, social media sentiment, and news data.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5958" y="3755946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BDB8DF"/>
          </a:solidFill>
          <a:ln/>
        </p:spPr>
      </p:sp>
      <p:sp>
        <p:nvSpPr>
          <p:cNvPr id="11" name="Shape 8"/>
          <p:cNvSpPr/>
          <p:nvPr/>
        </p:nvSpPr>
        <p:spPr>
          <a:xfrm>
            <a:off x="6278761" y="3537347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20445" y="3614023"/>
            <a:ext cx="176689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633573" y="3511748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Model Development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633573" y="3953828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 LSTM and GRU models for accurate stock prediction.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5958" y="5138499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BDB8DF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8761" y="4919901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21517" y="4996577"/>
            <a:ext cx="17454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633573" y="4894302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User Interface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633573" y="5336381"/>
            <a:ext cx="6281142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Create a React-based frontend for intuitive prediction visualization and trading options.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5958" y="6848237"/>
            <a:ext cx="715685" cy="22860"/>
          </a:xfrm>
          <a:prstGeom prst="roundRect">
            <a:avLst>
              <a:gd name="adj" fmla="val 375739"/>
            </a:avLst>
          </a:prstGeom>
          <a:solidFill>
            <a:srgbClr val="BDB8DF"/>
          </a:solidFill>
          <a:ln/>
        </p:spPr>
      </p:sp>
      <p:sp>
        <p:nvSpPr>
          <p:cNvPr id="21" name="Shape 18"/>
          <p:cNvSpPr/>
          <p:nvPr/>
        </p:nvSpPr>
        <p:spPr>
          <a:xfrm>
            <a:off x="6278761" y="6629638"/>
            <a:ext cx="460058" cy="460057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14730" y="6706314"/>
            <a:ext cx="188119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7633573" y="6604040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Cloud Deployment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7633573" y="7046119"/>
            <a:ext cx="62811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Host the entire system on AWS for scalability and reliability.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600</Words>
  <Application>Microsoft Office PowerPoint</Application>
  <PresentationFormat>Custom</PresentationFormat>
  <Paragraphs>108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Outfit Extra Bold</vt:lpstr>
      <vt:lpstr>Arimo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Quddous Choudhary</cp:lastModifiedBy>
  <cp:revision>2</cp:revision>
  <dcterms:created xsi:type="dcterms:W3CDTF">2024-10-29T11:02:09Z</dcterms:created>
  <dcterms:modified xsi:type="dcterms:W3CDTF">2024-10-29T11:09:16Z</dcterms:modified>
</cp:coreProperties>
</file>